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6" r:id="rId4"/>
    <p:sldId id="267" r:id="rId5"/>
    <p:sldId id="268"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008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DE907A-E838-4012-938C-5C3DB94577A5}" v="13" dt="2026-06-26T18:14:57.3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54" autoAdjust="0"/>
    <p:restoredTop sz="94660"/>
  </p:normalViewPr>
  <p:slideViewPr>
    <p:cSldViewPr snapToGrid="0">
      <p:cViewPr varScale="1">
        <p:scale>
          <a:sx n="76" d="100"/>
          <a:sy n="76" d="100"/>
        </p:scale>
        <p:origin x="299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an McIntosh" userId="681a474c5158e344" providerId="LiveId" clId="{3917B22E-C85B-4276-9383-928EB808F8AA}"/>
    <pc:docChg chg="modSld">
      <pc:chgData name="Sian McIntosh" userId="681a474c5158e344" providerId="LiveId" clId="{3917B22E-C85B-4276-9383-928EB808F8AA}" dt="2026-06-27T14:33:08.448" v="39" actId="20577"/>
      <pc:docMkLst>
        <pc:docMk/>
      </pc:docMkLst>
      <pc:sldChg chg="modSp mod">
        <pc:chgData name="Sian McIntosh" userId="681a474c5158e344" providerId="LiveId" clId="{3917B22E-C85B-4276-9383-928EB808F8AA}" dt="2026-06-27T14:32:24.114" v="35" actId="6549"/>
        <pc:sldMkLst>
          <pc:docMk/>
          <pc:sldMk cId="1418773034" sldId="262"/>
        </pc:sldMkLst>
        <pc:spChg chg="mod">
          <ac:chgData name="Sian McIntosh" userId="681a474c5158e344" providerId="LiveId" clId="{3917B22E-C85B-4276-9383-928EB808F8AA}" dt="2026-06-27T14:32:24.114" v="35" actId="6549"/>
          <ac:spMkLst>
            <pc:docMk/>
            <pc:sldMk cId="1418773034" sldId="262"/>
            <ac:spMk id="2" creationId="{B6CFE2FE-5953-44A8-BC84-26AB21044360}"/>
          </ac:spMkLst>
        </pc:spChg>
      </pc:sldChg>
      <pc:sldChg chg="modSp mod">
        <pc:chgData name="Sian McIntosh" userId="681a474c5158e344" providerId="LiveId" clId="{3917B22E-C85B-4276-9383-928EB808F8AA}" dt="2026-06-27T14:33:08.448" v="39" actId="20577"/>
        <pc:sldMkLst>
          <pc:docMk/>
          <pc:sldMk cId="3999421925" sldId="268"/>
        </pc:sldMkLst>
        <pc:spChg chg="mod">
          <ac:chgData name="Sian McIntosh" userId="681a474c5158e344" providerId="LiveId" clId="{3917B22E-C85B-4276-9383-928EB808F8AA}" dt="2026-06-27T14:33:08.448" v="39" actId="20577"/>
          <ac:spMkLst>
            <pc:docMk/>
            <pc:sldMk cId="3999421925" sldId="268"/>
            <ac:spMk id="3" creationId="{8638F19E-A2BF-4764-88B3-A111B6B6304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11F5667-0136-41E0-820D-F41E36623F12}"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575162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1F5667-0136-41E0-820D-F41E36623F12}"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350208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1F5667-0136-41E0-820D-F41E36623F12}"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55575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1F5667-0136-41E0-820D-F41E36623F12}"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3257770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1F5667-0136-41E0-820D-F41E36623F12}"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414767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1F5667-0136-41E0-820D-F41E36623F12}"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3448167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1F5667-0136-41E0-820D-F41E36623F12}" type="datetimeFigureOut">
              <a:rPr lang="en-GB" smtClean="0"/>
              <a:t>27/06/2026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197329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11F5667-0136-41E0-820D-F41E36623F12}" type="datetimeFigureOut">
              <a:rPr lang="en-GB" smtClean="0"/>
              <a:t>27/06/2026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421106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F5667-0136-41E0-820D-F41E36623F12}" type="datetimeFigureOut">
              <a:rPr lang="en-GB" smtClean="0"/>
              <a:t>27/06/2026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1256278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11F5667-0136-41E0-820D-F41E36623F12}"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108810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11F5667-0136-41E0-820D-F41E36623F12}"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881E24-954D-4E92-B5D3-57AF6F2C6DBB}" type="slidenum">
              <a:rPr lang="en-GB" smtClean="0"/>
              <a:t>‹#›</a:t>
            </a:fld>
            <a:endParaRPr lang="en-GB"/>
          </a:p>
        </p:txBody>
      </p:sp>
    </p:spTree>
    <p:extLst>
      <p:ext uri="{BB962C8B-B14F-4D97-AF65-F5344CB8AC3E}">
        <p14:creationId xmlns:p14="http://schemas.microsoft.com/office/powerpoint/2010/main" val="1478094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11F5667-0136-41E0-820D-F41E36623F12}" type="datetimeFigureOut">
              <a:rPr lang="en-GB" smtClean="0"/>
              <a:t>27/06/2026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E881E24-954D-4E92-B5D3-57AF6F2C6DBB}" type="slidenum">
              <a:rPr lang="en-GB" smtClean="0"/>
              <a:t>‹#›</a:t>
            </a:fld>
            <a:endParaRPr lang="en-GB"/>
          </a:p>
        </p:txBody>
      </p:sp>
    </p:spTree>
    <p:extLst>
      <p:ext uri="{BB962C8B-B14F-4D97-AF65-F5344CB8AC3E}">
        <p14:creationId xmlns:p14="http://schemas.microsoft.com/office/powerpoint/2010/main" val="1336877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D08F5-167F-4F87-BB51-BC23BB53D600}"/>
              </a:ext>
            </a:extLst>
          </p:cNvPr>
          <p:cNvSpPr>
            <a:spLocks noGrp="1"/>
          </p:cNvSpPr>
          <p:nvPr>
            <p:ph type="ctrTitle"/>
          </p:nvPr>
        </p:nvSpPr>
        <p:spPr>
          <a:xfrm>
            <a:off x="514350" y="430828"/>
            <a:ext cx="5829300" cy="3448756"/>
          </a:xfrm>
        </p:spPr>
        <p:txBody>
          <a:bodyPr>
            <a:normAutofit/>
          </a:bodyPr>
          <a:lstStyle/>
          <a:p>
            <a:r>
              <a:rPr lang="en-GB" b="1" dirty="0">
                <a:solidFill>
                  <a:srgbClr val="008000"/>
                </a:solidFill>
                <a:latin typeface="Footlight MT Light" panose="0204060206030A020304" pitchFamily="18" charset="0"/>
                <a:cs typeface="Arial" panose="020B0604020202020204" pitchFamily="34" charset="0"/>
              </a:rPr>
              <a:t>WELCOME</a:t>
            </a:r>
            <a:br>
              <a:rPr lang="en-GB" b="1" dirty="0">
                <a:latin typeface="Footlight MT Light" panose="0204060206030A020304" pitchFamily="18" charset="0"/>
                <a:cs typeface="Arial" panose="020B0604020202020204" pitchFamily="34" charset="0"/>
              </a:rPr>
            </a:br>
            <a:r>
              <a:rPr lang="en-GB" sz="4000" b="1" dirty="0">
                <a:latin typeface="Footlight MT Light" panose="0204060206030A020304" pitchFamily="18" charset="0"/>
                <a:cs typeface="Arial" panose="020B0604020202020204" pitchFamily="34" charset="0"/>
              </a:rPr>
              <a:t>Thank you for joining us today at </a:t>
            </a:r>
            <a:br>
              <a:rPr lang="en-GB" b="1" dirty="0">
                <a:latin typeface="Footlight MT Light" panose="0204060206030A020304" pitchFamily="18" charset="0"/>
                <a:cs typeface="Arial" panose="020B0604020202020204" pitchFamily="34" charset="0"/>
              </a:rPr>
            </a:br>
            <a:r>
              <a:rPr lang="en-GB" b="1" dirty="0">
                <a:latin typeface="Footlight MT Light" panose="0204060206030A020304" pitchFamily="18" charset="0"/>
                <a:cs typeface="Arial" panose="020B0604020202020204" pitchFamily="34" charset="0"/>
              </a:rPr>
              <a:t>Christ The King </a:t>
            </a:r>
          </a:p>
        </p:txBody>
      </p:sp>
      <p:pic>
        <p:nvPicPr>
          <p:cNvPr id="5" name="Picture 4">
            <a:extLst>
              <a:ext uri="{FF2B5EF4-FFF2-40B4-BE49-F238E27FC236}">
                <a16:creationId xmlns:a16="http://schemas.microsoft.com/office/drawing/2014/main" id="{E5271A07-5C92-4FB4-8331-912EEE743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594" y="283304"/>
            <a:ext cx="1952459" cy="1083744"/>
          </a:xfrm>
          <a:prstGeom prst="rect">
            <a:avLst/>
          </a:prstGeom>
        </p:spPr>
      </p:pic>
      <p:sp>
        <p:nvSpPr>
          <p:cNvPr id="6" name="Title 1">
            <a:extLst>
              <a:ext uri="{FF2B5EF4-FFF2-40B4-BE49-F238E27FC236}">
                <a16:creationId xmlns:a16="http://schemas.microsoft.com/office/drawing/2014/main" id="{19AA94A2-490D-48FD-B086-0C990A55F22C}"/>
              </a:ext>
            </a:extLst>
          </p:cNvPr>
          <p:cNvSpPr txBox="1">
            <a:spLocks/>
          </p:cNvSpPr>
          <p:nvPr/>
        </p:nvSpPr>
        <p:spPr>
          <a:xfrm>
            <a:off x="514350" y="8120417"/>
            <a:ext cx="5829300" cy="9777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GB" sz="2800" b="1" dirty="0">
                <a:solidFill>
                  <a:srgbClr val="008000"/>
                </a:solidFill>
                <a:latin typeface="Footlight MT Light" panose="0204060206030A020304" pitchFamily="18" charset="0"/>
                <a:cs typeface="Arial" panose="020B0604020202020204" pitchFamily="34" charset="0"/>
              </a:rPr>
              <a:t>A place to belong, a place to believe, </a:t>
            </a:r>
          </a:p>
          <a:p>
            <a:r>
              <a:rPr lang="en-GB" sz="2800" b="1" dirty="0">
                <a:solidFill>
                  <a:srgbClr val="008000"/>
                </a:solidFill>
                <a:latin typeface="Footlight MT Light" panose="0204060206030A020304" pitchFamily="18" charset="0"/>
                <a:cs typeface="Arial" panose="020B0604020202020204" pitchFamily="34" charset="0"/>
              </a:rPr>
              <a:t>a place to become.</a:t>
            </a:r>
          </a:p>
        </p:txBody>
      </p:sp>
      <p:sp>
        <p:nvSpPr>
          <p:cNvPr id="8" name="Title 1">
            <a:extLst>
              <a:ext uri="{FF2B5EF4-FFF2-40B4-BE49-F238E27FC236}">
                <a16:creationId xmlns:a16="http://schemas.microsoft.com/office/drawing/2014/main" id="{8539E957-52CC-4F30-A0A5-682D15586DAE}"/>
              </a:ext>
            </a:extLst>
          </p:cNvPr>
          <p:cNvSpPr txBox="1">
            <a:spLocks/>
          </p:cNvSpPr>
          <p:nvPr/>
        </p:nvSpPr>
        <p:spPr>
          <a:xfrm>
            <a:off x="650828" y="9213262"/>
            <a:ext cx="5829300" cy="409434"/>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GB" sz="2000" b="1" dirty="0">
                <a:latin typeface="Footlight MT Light" panose="0204060206030A020304" pitchFamily="18" charset="0"/>
                <a:cs typeface="Arial" panose="020B0604020202020204" pitchFamily="34" charset="0"/>
              </a:rPr>
              <a:t>www.salfordschurch.org</a:t>
            </a:r>
          </a:p>
        </p:txBody>
      </p:sp>
      <p:pic>
        <p:nvPicPr>
          <p:cNvPr id="1027" name="ymail_attachmentId34eeab85-50a1-4cf5-9b63-0f2826309a52" descr="34eeab85-50a1-4cf5-9b63-0f2826309a52">
            <a:extLst>
              <a:ext uri="{FF2B5EF4-FFF2-40B4-BE49-F238E27FC236}">
                <a16:creationId xmlns:a16="http://schemas.microsoft.com/office/drawing/2014/main" id="{547012B1-7804-4BCD-BDF7-591466CB3D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034" y="4145562"/>
            <a:ext cx="2811841" cy="3761709"/>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5410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8F19E-A2BF-4764-88B3-A111B6B63046}"/>
              </a:ext>
            </a:extLst>
          </p:cNvPr>
          <p:cNvSpPr>
            <a:spLocks noGrp="1"/>
          </p:cNvSpPr>
          <p:nvPr>
            <p:ph idx="1"/>
          </p:nvPr>
        </p:nvSpPr>
        <p:spPr>
          <a:xfrm>
            <a:off x="521289" y="298253"/>
            <a:ext cx="5915025" cy="8485552"/>
          </a:xfrm>
        </p:spPr>
        <p:txBody>
          <a:bodyPr>
            <a:normAutofit/>
          </a:bodyPr>
          <a:lstStyle/>
          <a:p>
            <a:pPr marL="0" indent="0" algn="ctr">
              <a:buNone/>
            </a:pPr>
            <a:endParaRPr lang="en-GB" sz="800" b="1" i="1" dirty="0">
              <a:latin typeface="Footlight MT Light" panose="0204060206030A020304" pitchFamily="18" charset="0"/>
            </a:endParaRPr>
          </a:p>
          <a:p>
            <a:pPr marL="0" indent="0" algn="ctr">
              <a:buNone/>
            </a:pPr>
            <a:endParaRPr lang="en-GB" sz="800" b="1" i="1" dirty="0">
              <a:latin typeface="Footlight MT Light" panose="0204060206030A020304" pitchFamily="18" charset="0"/>
            </a:endParaRPr>
          </a:p>
          <a:p>
            <a:pPr marL="0" indent="0" algn="ctr">
              <a:buNone/>
            </a:pPr>
            <a:r>
              <a:rPr lang="en-GB" sz="2400" b="1" i="1" dirty="0">
                <a:latin typeface="Footlight MT Light" panose="0204060206030A020304" pitchFamily="18" charset="0"/>
              </a:rPr>
              <a:t>Services at Christ The King</a:t>
            </a:r>
          </a:p>
          <a:p>
            <a:pPr marL="0" indent="0" algn="just">
              <a:buNone/>
            </a:pPr>
            <a:br>
              <a:rPr lang="en-GB" sz="2000" b="1" i="1" dirty="0">
                <a:latin typeface="Footlight MT Light" panose="0204060206030A020304" pitchFamily="18" charset="0"/>
              </a:rPr>
            </a:br>
            <a:r>
              <a:rPr lang="en-GB" sz="2000" b="1" dirty="0">
                <a:latin typeface="Footlight MT Light" panose="0204060206030A020304" pitchFamily="18" charset="0"/>
              </a:rPr>
              <a:t>The church was built by the community, for the community and is located in the heart of Salfords Village. The form of our services, The Liturgy, follows the liberal Catholic tradition of the Church of England.</a:t>
            </a:r>
          </a:p>
          <a:p>
            <a:pPr marL="0" indent="0" algn="just">
              <a:buNone/>
            </a:pPr>
            <a:endParaRPr lang="en-GB" sz="2000" b="1" dirty="0">
              <a:latin typeface="Footlight MT Light" panose="0204060206030A020304" pitchFamily="18" charset="0"/>
            </a:endParaRPr>
          </a:p>
          <a:p>
            <a:pPr marL="0" indent="0">
              <a:buNone/>
            </a:pPr>
            <a:endParaRPr lang="en-GB" sz="2000" b="1" dirty="0">
              <a:latin typeface="Footlight MT Light" panose="0204060206030A020304" pitchFamily="18" charset="0"/>
            </a:endParaRPr>
          </a:p>
          <a:p>
            <a:pPr marL="0" indent="0">
              <a:buNone/>
            </a:pPr>
            <a:r>
              <a:rPr lang="en-GB" sz="2000" b="1" dirty="0">
                <a:latin typeface="Footlight MT Light" panose="0204060206030A020304" pitchFamily="18" charset="0"/>
              </a:rPr>
              <a:t> </a:t>
            </a:r>
          </a:p>
          <a:p>
            <a:pPr marL="0" indent="0">
              <a:buNone/>
            </a:pPr>
            <a:endParaRPr lang="en-GB" sz="2000" dirty="0">
              <a:latin typeface="Footlight MT Light" panose="0204060206030A020304" pitchFamily="18" charset="0"/>
            </a:endParaRPr>
          </a:p>
          <a:p>
            <a:pPr marL="0" indent="0">
              <a:buNone/>
            </a:pPr>
            <a:endParaRPr lang="en-GB" b="1" i="1" dirty="0">
              <a:latin typeface="Footlight MT Light" panose="0204060206030A020304" pitchFamily="18" charset="0"/>
            </a:endParaRPr>
          </a:p>
          <a:p>
            <a:pPr marL="0" indent="0">
              <a:buNone/>
            </a:pPr>
            <a:r>
              <a:rPr lang="en-GB" b="1" i="1" dirty="0">
                <a:latin typeface="Footlight MT Light" panose="0204060206030A020304" pitchFamily="18" charset="0"/>
              </a:rPr>
              <a:t> </a:t>
            </a:r>
          </a:p>
        </p:txBody>
      </p:sp>
      <p:sp>
        <p:nvSpPr>
          <p:cNvPr id="6" name="Rectangle 5">
            <a:extLst>
              <a:ext uri="{FF2B5EF4-FFF2-40B4-BE49-F238E27FC236}">
                <a16:creationId xmlns:a16="http://schemas.microsoft.com/office/drawing/2014/main" id="{7519AE5B-ACC8-4057-9AD9-269DDA67B0BE}"/>
              </a:ext>
            </a:extLst>
          </p:cNvPr>
          <p:cNvSpPr/>
          <p:nvPr/>
        </p:nvSpPr>
        <p:spPr>
          <a:xfrm>
            <a:off x="1187355" y="8747457"/>
            <a:ext cx="4483290" cy="830997"/>
          </a:xfrm>
          <a:prstGeom prst="rect">
            <a:avLst/>
          </a:prstGeom>
        </p:spPr>
        <p:txBody>
          <a:bodyPr wrap="square">
            <a:spAutoFit/>
          </a:bodyPr>
          <a:lstStyle/>
          <a:p>
            <a:pPr algn="ctr"/>
            <a:r>
              <a:rPr lang="en-GB" sz="2400" i="1" dirty="0">
                <a:solidFill>
                  <a:srgbClr val="C00000"/>
                </a:solidFill>
                <a:latin typeface="Footlight MT Light" panose="0204060206030A020304" pitchFamily="18" charset="0"/>
              </a:rPr>
              <a:t>“Surely it is God who saves me...” </a:t>
            </a:r>
            <a:br>
              <a:rPr lang="en-GB" sz="2400" i="1" dirty="0">
                <a:solidFill>
                  <a:srgbClr val="C00000"/>
                </a:solidFill>
                <a:latin typeface="Footlight MT Light" panose="0204060206030A020304" pitchFamily="18" charset="0"/>
              </a:rPr>
            </a:br>
            <a:r>
              <a:rPr lang="en-GB" sz="2400" i="1" dirty="0">
                <a:solidFill>
                  <a:srgbClr val="C00000"/>
                </a:solidFill>
                <a:latin typeface="Footlight MT Light" panose="0204060206030A020304" pitchFamily="18" charset="0"/>
              </a:rPr>
              <a:t>Isiah </a:t>
            </a:r>
            <a:endParaRPr lang="en-GB" sz="2400" dirty="0">
              <a:solidFill>
                <a:srgbClr val="C00000"/>
              </a:solidFill>
              <a:latin typeface="Footlight MT Light" panose="0204060206030A020304" pitchFamily="18" charset="0"/>
            </a:endParaRPr>
          </a:p>
        </p:txBody>
      </p:sp>
      <p:pic>
        <p:nvPicPr>
          <p:cNvPr id="2050" name="ymail_attachmentId4c6538a6-01de-4345-99dd-8448923995d6" descr="4c6538a6-01de-4345-99dd-8448923995d6">
            <a:extLst>
              <a:ext uri="{FF2B5EF4-FFF2-40B4-BE49-F238E27FC236}">
                <a16:creationId xmlns:a16="http://schemas.microsoft.com/office/drawing/2014/main" id="{54025A7F-C489-4519-A605-F6CE3DC33B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334"/>
          <a:stretch/>
        </p:blipFill>
        <p:spPr bwMode="auto">
          <a:xfrm>
            <a:off x="3355992" y="3285916"/>
            <a:ext cx="2980719" cy="4592468"/>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CFE2FE-5953-44A8-BC84-26AB21044360}"/>
              </a:ext>
            </a:extLst>
          </p:cNvPr>
          <p:cNvSpPr/>
          <p:nvPr/>
        </p:nvSpPr>
        <p:spPr>
          <a:xfrm>
            <a:off x="521289" y="2892404"/>
            <a:ext cx="2667960" cy="4431983"/>
          </a:xfrm>
          <a:prstGeom prst="rect">
            <a:avLst/>
          </a:prstGeom>
        </p:spPr>
        <p:txBody>
          <a:bodyPr wrap="square">
            <a:spAutoFit/>
          </a:bodyPr>
          <a:lstStyle/>
          <a:p>
            <a:r>
              <a:rPr lang="en-GB" sz="2200" b="1" dirty="0">
                <a:solidFill>
                  <a:srgbClr val="008000"/>
                </a:solidFill>
                <a:latin typeface="Footlight MT Light" panose="0204060206030A020304" pitchFamily="18" charset="0"/>
              </a:rPr>
              <a:t>Sunday Mass, 10am </a:t>
            </a:r>
          </a:p>
          <a:p>
            <a:endParaRPr lang="en-GB" sz="800" b="1" dirty="0">
              <a:solidFill>
                <a:srgbClr val="008000"/>
              </a:solidFill>
              <a:latin typeface="Footlight MT Light" panose="0204060206030A020304" pitchFamily="18" charset="0"/>
            </a:endParaRPr>
          </a:p>
          <a:p>
            <a:pPr algn="just"/>
            <a:r>
              <a:rPr lang="en-GB" b="1" dirty="0">
                <a:latin typeface="Footlight MT Light" panose="0204060206030A020304" pitchFamily="18" charset="0"/>
              </a:rPr>
              <a:t>We follow an order of service book with Bible readings, prayers and hymns. We use incense and ring bells as part of our tradition. The lighting of candles is also an important part of our services (see enclosed leaflet). </a:t>
            </a:r>
          </a:p>
          <a:p>
            <a:endParaRPr lang="en-GB" b="1" dirty="0">
              <a:latin typeface="Footlight MT Light" panose="0204060206030A020304" pitchFamily="18" charset="0"/>
            </a:endParaRPr>
          </a:p>
          <a:p>
            <a:pPr algn="just"/>
            <a:r>
              <a:rPr lang="en-GB" b="1" dirty="0">
                <a:latin typeface="Footlight MT Light" panose="0204060206030A020304" pitchFamily="18" charset="0"/>
              </a:rPr>
              <a:t>After Mass, please join us for a coffee or tea – time for a chat and fellowship. </a:t>
            </a:r>
          </a:p>
        </p:txBody>
      </p:sp>
    </p:spTree>
    <p:extLst>
      <p:ext uri="{BB962C8B-B14F-4D97-AF65-F5344CB8AC3E}">
        <p14:creationId xmlns:p14="http://schemas.microsoft.com/office/powerpoint/2010/main" val="1418773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8F19E-A2BF-4764-88B3-A111B6B63046}"/>
              </a:ext>
            </a:extLst>
          </p:cNvPr>
          <p:cNvSpPr>
            <a:spLocks noGrp="1"/>
          </p:cNvSpPr>
          <p:nvPr>
            <p:ph idx="1"/>
          </p:nvPr>
        </p:nvSpPr>
        <p:spPr>
          <a:xfrm>
            <a:off x="471485" y="111843"/>
            <a:ext cx="5915025" cy="7649994"/>
          </a:xfrm>
        </p:spPr>
        <p:txBody>
          <a:bodyPr>
            <a:normAutofit/>
          </a:bodyPr>
          <a:lstStyle/>
          <a:p>
            <a:pPr marL="0" indent="0" algn="ctr">
              <a:buNone/>
            </a:pPr>
            <a:endParaRPr lang="en-GB" sz="800" b="1" i="1" dirty="0">
              <a:latin typeface="Footlight MT Light" panose="0204060206030A020304" pitchFamily="18" charset="0"/>
            </a:endParaRPr>
          </a:p>
          <a:p>
            <a:pPr marL="0" indent="0" algn="ctr">
              <a:buNone/>
            </a:pPr>
            <a:r>
              <a:rPr lang="en-GB" sz="2400" b="1" dirty="0">
                <a:latin typeface="Footlight MT Light" panose="0204060206030A020304" pitchFamily="18" charset="0"/>
              </a:rPr>
              <a:t>Our services </a:t>
            </a:r>
          </a:p>
          <a:p>
            <a:pPr marL="0" indent="0" algn="ctr">
              <a:buNone/>
            </a:pPr>
            <a:endParaRPr lang="en-GB" sz="800" b="1" dirty="0">
              <a:latin typeface="Footlight MT Light" panose="0204060206030A020304" pitchFamily="18" charset="0"/>
            </a:endParaRPr>
          </a:p>
          <a:p>
            <a:pPr marL="0" indent="0">
              <a:buNone/>
            </a:pPr>
            <a:r>
              <a:rPr lang="en-GB" sz="2000" b="1" dirty="0">
                <a:solidFill>
                  <a:srgbClr val="008000"/>
                </a:solidFill>
                <a:latin typeface="Footlight MT Light" panose="0204060206030A020304" pitchFamily="18" charset="0"/>
              </a:rPr>
              <a:t>Wednesday Chapel Mass, 10am </a:t>
            </a:r>
          </a:p>
          <a:p>
            <a:pPr marL="0" indent="0">
              <a:buNone/>
            </a:pPr>
            <a:r>
              <a:rPr lang="en-GB" sz="2000" b="1" dirty="0">
                <a:latin typeface="Footlight MT Light" panose="0204060206030A020304" pitchFamily="18" charset="0"/>
              </a:rPr>
              <a:t>A Said Mass in our Chapel, followed by refreshments. </a:t>
            </a:r>
          </a:p>
          <a:p>
            <a:pPr marL="0" indent="0">
              <a:buNone/>
            </a:pPr>
            <a:endParaRPr lang="en-GB" sz="800" b="1" dirty="0">
              <a:latin typeface="Footlight MT Light" panose="0204060206030A020304" pitchFamily="18" charset="0"/>
            </a:endParaRPr>
          </a:p>
          <a:p>
            <a:pPr marL="0" indent="0">
              <a:buNone/>
            </a:pPr>
            <a:r>
              <a:rPr lang="en-GB" sz="2000" b="1" dirty="0">
                <a:solidFill>
                  <a:srgbClr val="008000"/>
                </a:solidFill>
                <a:latin typeface="Footlight MT Light" panose="0204060206030A020304" pitchFamily="18" charset="0"/>
              </a:rPr>
              <a:t>Vespers &amp; Benediction (Also known as Evening Prayer) once a month, 6pm on the third Sunday</a:t>
            </a:r>
            <a:endParaRPr lang="en-GB" sz="800" b="1" dirty="0">
              <a:solidFill>
                <a:srgbClr val="008000"/>
              </a:solidFill>
              <a:latin typeface="Footlight MT Light" panose="0204060206030A020304" pitchFamily="18" charset="0"/>
            </a:endParaRPr>
          </a:p>
          <a:p>
            <a:pPr marL="0" indent="0">
              <a:buNone/>
            </a:pPr>
            <a:r>
              <a:rPr lang="en-GB" sz="2000" b="1" dirty="0">
                <a:latin typeface="Footlight MT Light" panose="0204060206030A020304" pitchFamily="18" charset="0"/>
              </a:rPr>
              <a:t>This is a short, quiet and contemplative service centred around the Psalms, incorporating prayer, hymns and readings. This is followed by refreshments and an opportunity to chat. </a:t>
            </a:r>
          </a:p>
          <a:p>
            <a:pPr marL="0" indent="0">
              <a:buNone/>
            </a:pPr>
            <a:endParaRPr lang="en-GB" sz="2000" b="1" dirty="0">
              <a:latin typeface="Footlight MT Light" panose="0204060206030A020304" pitchFamily="18" charset="0"/>
            </a:endParaRPr>
          </a:p>
          <a:p>
            <a:pPr marL="0" indent="0">
              <a:buNone/>
            </a:pPr>
            <a:r>
              <a:rPr lang="en-GB" sz="2000" b="1" dirty="0">
                <a:latin typeface="Footlight MT Light" panose="0204060206030A020304" pitchFamily="18" charset="0"/>
              </a:rPr>
              <a:t>. </a:t>
            </a:r>
          </a:p>
          <a:p>
            <a:pPr marL="0" indent="0">
              <a:buNone/>
            </a:pPr>
            <a:r>
              <a:rPr lang="en-GB" sz="2000" b="1" dirty="0">
                <a:latin typeface="Footlight MT Light" panose="0204060206030A020304" pitchFamily="18" charset="0"/>
              </a:rPr>
              <a:t> </a:t>
            </a:r>
          </a:p>
          <a:p>
            <a:pPr marL="0" indent="0">
              <a:buNone/>
            </a:pPr>
            <a:endParaRPr lang="en-GB" sz="2000" dirty="0">
              <a:latin typeface="Footlight MT Light" panose="0204060206030A020304" pitchFamily="18" charset="0"/>
            </a:endParaRPr>
          </a:p>
          <a:p>
            <a:pPr marL="0" indent="0">
              <a:buNone/>
            </a:pPr>
            <a:endParaRPr lang="en-GB" b="1" i="1" dirty="0">
              <a:latin typeface="Footlight MT Light" panose="0204060206030A020304" pitchFamily="18" charset="0"/>
            </a:endParaRPr>
          </a:p>
          <a:p>
            <a:pPr marL="0" indent="0">
              <a:buNone/>
            </a:pPr>
            <a:r>
              <a:rPr lang="en-GB" b="1" i="1" dirty="0">
                <a:latin typeface="Footlight MT Light" panose="0204060206030A020304" pitchFamily="18" charset="0"/>
              </a:rPr>
              <a:t> </a:t>
            </a:r>
          </a:p>
        </p:txBody>
      </p:sp>
      <p:sp>
        <p:nvSpPr>
          <p:cNvPr id="4" name="Rectangle 3">
            <a:extLst>
              <a:ext uri="{FF2B5EF4-FFF2-40B4-BE49-F238E27FC236}">
                <a16:creationId xmlns:a16="http://schemas.microsoft.com/office/drawing/2014/main" id="{988995AC-301B-4A0A-9E61-54822BA9B469}"/>
              </a:ext>
            </a:extLst>
          </p:cNvPr>
          <p:cNvSpPr/>
          <p:nvPr/>
        </p:nvSpPr>
        <p:spPr>
          <a:xfrm>
            <a:off x="1344304" y="9055234"/>
            <a:ext cx="4483290" cy="523220"/>
          </a:xfrm>
          <a:prstGeom prst="rect">
            <a:avLst/>
          </a:prstGeom>
        </p:spPr>
        <p:txBody>
          <a:bodyPr wrap="square">
            <a:spAutoFit/>
          </a:bodyPr>
          <a:lstStyle/>
          <a:p>
            <a:r>
              <a:rPr lang="en-GB" sz="1400" i="1" dirty="0">
                <a:solidFill>
                  <a:srgbClr val="C00000"/>
                </a:solidFill>
                <a:latin typeface="Footlight MT Light" panose="0204060206030A020304" pitchFamily="18" charset="0"/>
              </a:rPr>
              <a:t>“This is Christ The King, whom shepherds guard and angel sing,; Haste to bring him laud, The Babe, the son of Mary”. </a:t>
            </a:r>
            <a:endParaRPr lang="en-GB" sz="1400" dirty="0">
              <a:solidFill>
                <a:srgbClr val="C00000"/>
              </a:solidFill>
              <a:latin typeface="Footlight MT Light" panose="0204060206030A020304" pitchFamily="18" charset="0"/>
            </a:endParaRPr>
          </a:p>
        </p:txBody>
      </p:sp>
      <p:pic>
        <p:nvPicPr>
          <p:cNvPr id="3074" name="ymail_attachmentId2f6678ec-d032-41ff-bcf8-bf776a916831" descr="2f6678ec-d032-41ff-bcf8-bf776a916831">
            <a:extLst>
              <a:ext uri="{FF2B5EF4-FFF2-40B4-BE49-F238E27FC236}">
                <a16:creationId xmlns:a16="http://schemas.microsoft.com/office/drawing/2014/main" id="{7751CB61-EC51-4558-9BF3-EFE294E760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3852" y="4024577"/>
            <a:ext cx="2778063" cy="3716521"/>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4A1ED3B-4A1E-4E3E-AE58-947C501FDC23}"/>
              </a:ext>
            </a:extLst>
          </p:cNvPr>
          <p:cNvSpPr/>
          <p:nvPr/>
        </p:nvSpPr>
        <p:spPr>
          <a:xfrm>
            <a:off x="471485" y="4236234"/>
            <a:ext cx="2967773" cy="3416320"/>
          </a:xfrm>
          <a:prstGeom prst="rect">
            <a:avLst/>
          </a:prstGeom>
        </p:spPr>
        <p:txBody>
          <a:bodyPr wrap="square">
            <a:spAutoFit/>
          </a:bodyPr>
          <a:lstStyle/>
          <a:p>
            <a:r>
              <a:rPr lang="en-GB" sz="2000" b="1" dirty="0">
                <a:solidFill>
                  <a:srgbClr val="008000"/>
                </a:solidFill>
                <a:latin typeface="Footlight MT Light" panose="0204060206030A020304" pitchFamily="18" charset="0"/>
              </a:rPr>
              <a:t>Meditative prayer group meeting, once a month at 10.30am on the third Tuesday </a:t>
            </a:r>
          </a:p>
          <a:p>
            <a:endParaRPr lang="en-GB" sz="800" b="1" dirty="0">
              <a:solidFill>
                <a:srgbClr val="008000"/>
              </a:solidFill>
              <a:latin typeface="Footlight MT Light" panose="0204060206030A020304" pitchFamily="18" charset="0"/>
            </a:endParaRPr>
          </a:p>
          <a:p>
            <a:endParaRPr lang="en-GB" sz="800" b="1" dirty="0">
              <a:solidFill>
                <a:srgbClr val="008000"/>
              </a:solidFill>
              <a:latin typeface="Footlight MT Light" panose="0204060206030A020304" pitchFamily="18" charset="0"/>
            </a:endParaRPr>
          </a:p>
          <a:p>
            <a:r>
              <a:rPr lang="en-GB" sz="2000" b="1" dirty="0">
                <a:latin typeface="Footlight MT Light" panose="0204060206030A020304" pitchFamily="18" charset="0"/>
              </a:rPr>
              <a:t>A short time of prayer with readings and music. It is peaceful and restorative. Please see enclosed leaflet. </a:t>
            </a:r>
          </a:p>
          <a:p>
            <a:endParaRPr lang="en-GB" sz="2000" b="1" dirty="0">
              <a:latin typeface="Footlight MT Light" panose="0204060206030A020304" pitchFamily="18" charset="0"/>
            </a:endParaRPr>
          </a:p>
        </p:txBody>
      </p:sp>
      <p:sp>
        <p:nvSpPr>
          <p:cNvPr id="8" name="TextBox 7">
            <a:extLst>
              <a:ext uri="{FF2B5EF4-FFF2-40B4-BE49-F238E27FC236}">
                <a16:creationId xmlns:a16="http://schemas.microsoft.com/office/drawing/2014/main" id="{300DA055-7438-BB5B-60B6-7CA30403D59A}"/>
              </a:ext>
            </a:extLst>
          </p:cNvPr>
          <p:cNvSpPr txBox="1"/>
          <p:nvPr/>
        </p:nvSpPr>
        <p:spPr>
          <a:xfrm>
            <a:off x="571470" y="8072357"/>
            <a:ext cx="5904764" cy="959005"/>
          </a:xfrm>
          <a:prstGeom prst="rect">
            <a:avLst/>
          </a:prstGeom>
          <a:noFill/>
        </p:spPr>
        <p:txBody>
          <a:bodyPr wrap="square" rtlCol="0">
            <a:spAutoFit/>
          </a:bodyPr>
          <a:lstStyle/>
          <a:p>
            <a:endParaRPr lang="en-GB" dirty="0"/>
          </a:p>
        </p:txBody>
      </p:sp>
      <p:sp>
        <p:nvSpPr>
          <p:cNvPr id="9" name="TextBox 8">
            <a:extLst>
              <a:ext uri="{FF2B5EF4-FFF2-40B4-BE49-F238E27FC236}">
                <a16:creationId xmlns:a16="http://schemas.microsoft.com/office/drawing/2014/main" id="{E47B67FA-A3B9-FC82-B04C-5AEBFB892E6C}"/>
              </a:ext>
            </a:extLst>
          </p:cNvPr>
          <p:cNvSpPr txBox="1"/>
          <p:nvPr/>
        </p:nvSpPr>
        <p:spPr>
          <a:xfrm>
            <a:off x="633567" y="8096229"/>
            <a:ext cx="5904764" cy="646331"/>
          </a:xfrm>
          <a:prstGeom prst="rect">
            <a:avLst/>
          </a:prstGeom>
          <a:noFill/>
        </p:spPr>
        <p:txBody>
          <a:bodyPr wrap="square" rtlCol="0">
            <a:spAutoFit/>
          </a:bodyPr>
          <a:lstStyle/>
          <a:p>
            <a:r>
              <a:rPr lang="en-GB" sz="1800" b="1">
                <a:latin typeface="Footlight MT Light" panose="0204060206030A020304" pitchFamily="18" charset="0"/>
              </a:rPr>
              <a:t>We also have a number of other services for special dates in the Church year (please see enclosed calendar).</a:t>
            </a:r>
            <a:endParaRPr lang="en-GB" sz="1800" dirty="0"/>
          </a:p>
        </p:txBody>
      </p:sp>
    </p:spTree>
    <p:extLst>
      <p:ext uri="{BB962C8B-B14F-4D97-AF65-F5344CB8AC3E}">
        <p14:creationId xmlns:p14="http://schemas.microsoft.com/office/powerpoint/2010/main" val="356977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8F19E-A2BF-4764-88B3-A111B6B63046}"/>
              </a:ext>
            </a:extLst>
          </p:cNvPr>
          <p:cNvSpPr>
            <a:spLocks noGrp="1"/>
          </p:cNvSpPr>
          <p:nvPr>
            <p:ph idx="1"/>
          </p:nvPr>
        </p:nvSpPr>
        <p:spPr>
          <a:xfrm>
            <a:off x="471488" y="327546"/>
            <a:ext cx="5915025" cy="8485552"/>
          </a:xfrm>
        </p:spPr>
        <p:txBody>
          <a:bodyPr>
            <a:noAutofit/>
          </a:bodyPr>
          <a:lstStyle/>
          <a:p>
            <a:pPr marL="0" indent="0" algn="ctr">
              <a:buNone/>
            </a:pPr>
            <a:endParaRPr lang="en-GB" sz="800" b="1" dirty="0">
              <a:latin typeface="Footlight MT Light" panose="0204060206030A020304" pitchFamily="18" charset="0"/>
            </a:endParaRPr>
          </a:p>
          <a:p>
            <a:pPr marL="0" indent="0" algn="ctr">
              <a:buNone/>
            </a:pPr>
            <a:r>
              <a:rPr lang="en-GB" sz="2400" b="1" dirty="0">
                <a:latin typeface="Footlight MT Light" panose="0204060206030A020304" pitchFamily="18" charset="0"/>
              </a:rPr>
              <a:t>Who’s who </a:t>
            </a:r>
          </a:p>
          <a:p>
            <a:pPr marL="0" indent="0">
              <a:buNone/>
            </a:pPr>
            <a:endParaRPr lang="en-GB" sz="800" b="1" i="1" dirty="0">
              <a:latin typeface="Footlight MT Light" panose="0204060206030A020304" pitchFamily="18" charset="0"/>
            </a:endParaRPr>
          </a:p>
          <a:p>
            <a:pPr marL="0" indent="0">
              <a:buNone/>
            </a:pPr>
            <a:r>
              <a:rPr lang="en-GB" sz="2000" b="1" i="1" dirty="0">
                <a:solidFill>
                  <a:srgbClr val="008000"/>
                </a:solidFill>
                <a:latin typeface="Footlight MT Light" panose="0204060206030A020304" pitchFamily="18" charset="0"/>
              </a:rPr>
              <a:t>The Clergy team </a:t>
            </a:r>
            <a:endParaRPr lang="en-GB" sz="2000" b="1" dirty="0">
              <a:solidFill>
                <a:srgbClr val="008000"/>
              </a:solidFill>
              <a:latin typeface="Footlight MT Light" panose="0204060206030A020304" pitchFamily="18" charset="0"/>
            </a:endParaRPr>
          </a:p>
          <a:p>
            <a:pPr>
              <a:buFont typeface="Wingdings" panose="05000000000000000000" pitchFamily="2" charset="2"/>
              <a:buChar char="v"/>
            </a:pPr>
            <a:r>
              <a:rPr lang="en-GB" sz="2000" b="1" dirty="0">
                <a:latin typeface="Footlight MT Light" panose="0204060206030A020304" pitchFamily="18" charset="0"/>
              </a:rPr>
              <a:t>Priest-in-charge:	Vacancy</a:t>
            </a:r>
          </a:p>
          <a:p>
            <a:pPr>
              <a:buFont typeface="Wingdings" panose="05000000000000000000" pitchFamily="2" charset="2"/>
              <a:buChar char="v"/>
            </a:pPr>
            <a:r>
              <a:rPr lang="en-GB" sz="2000" b="1" dirty="0">
                <a:latin typeface="Footlight MT Light" panose="0204060206030A020304" pitchFamily="18" charset="0"/>
              </a:rPr>
              <a:t>Hon. assistant:	Revd Doug Ross</a:t>
            </a:r>
          </a:p>
          <a:p>
            <a:pPr marL="0" indent="0">
              <a:buNone/>
            </a:pPr>
            <a:r>
              <a:rPr lang="en-GB" sz="2000" b="1" dirty="0">
                <a:latin typeface="Footlight MT Light" panose="0204060206030A020304" pitchFamily="18" charset="0"/>
              </a:rPr>
              <a:t>			Revd Frances Plummer</a:t>
            </a:r>
          </a:p>
          <a:p>
            <a:pPr marL="0" indent="0">
              <a:buNone/>
            </a:pPr>
            <a:endParaRPr lang="en-GB" sz="800" b="1" dirty="0">
              <a:latin typeface="Footlight MT Light" panose="0204060206030A020304" pitchFamily="18" charset="0"/>
            </a:endParaRPr>
          </a:p>
          <a:p>
            <a:pPr marL="0" indent="0" algn="just">
              <a:buNone/>
            </a:pPr>
            <a:r>
              <a:rPr lang="en-GB" sz="2000" b="1" dirty="0">
                <a:latin typeface="Footlight MT Light" panose="0204060206030A020304" pitchFamily="18" charset="0"/>
              </a:rPr>
              <a:t>You are welcomed by our Sides Persons and Verger on entry to the church. We are a friendly group, please ask for any assistance you need, be it related to the order of the Mass or anything else. </a:t>
            </a:r>
          </a:p>
          <a:p>
            <a:pPr marL="0" indent="0" algn="just">
              <a:buNone/>
            </a:pPr>
            <a:r>
              <a:rPr lang="en-GB" sz="2000" b="1" dirty="0">
                <a:latin typeface="Footlight MT Light" panose="0204060206030A020304" pitchFamily="18" charset="0"/>
              </a:rPr>
              <a:t>Our Church Wardens are members of the church family, with special responsibilities, and are always happy to be of assistance. </a:t>
            </a:r>
          </a:p>
          <a:p>
            <a:pPr marL="0" indent="0">
              <a:buNone/>
            </a:pPr>
            <a:endParaRPr lang="en-GB" sz="2000" b="1" dirty="0">
              <a:latin typeface="Footlight MT Light" panose="0204060206030A020304" pitchFamily="18" charset="0"/>
            </a:endParaRPr>
          </a:p>
          <a:p>
            <a:pPr marL="0" indent="0">
              <a:buNone/>
            </a:pPr>
            <a:r>
              <a:rPr lang="en-GB" sz="2000" b="1" dirty="0">
                <a:latin typeface="Footlight MT Light" panose="0204060206030A020304" pitchFamily="18" charset="0"/>
              </a:rPr>
              <a:t> </a:t>
            </a:r>
          </a:p>
          <a:p>
            <a:pPr marL="0" indent="0">
              <a:buNone/>
            </a:pPr>
            <a:r>
              <a:rPr lang="en-GB" sz="2000" b="1" dirty="0">
                <a:latin typeface="Footlight MT Light" panose="0204060206030A020304" pitchFamily="18" charset="0"/>
              </a:rPr>
              <a:t> </a:t>
            </a:r>
          </a:p>
          <a:p>
            <a:pPr marL="0" indent="0">
              <a:buNone/>
            </a:pPr>
            <a:endParaRPr lang="en-GB" sz="2000" dirty="0">
              <a:latin typeface="Footlight MT Light" panose="0204060206030A020304" pitchFamily="18" charset="0"/>
            </a:endParaRPr>
          </a:p>
          <a:p>
            <a:pPr marL="0" indent="0">
              <a:buNone/>
            </a:pPr>
            <a:endParaRPr lang="en-GB" sz="2000" b="1" i="1" dirty="0">
              <a:latin typeface="Footlight MT Light" panose="0204060206030A020304" pitchFamily="18" charset="0"/>
            </a:endParaRPr>
          </a:p>
          <a:p>
            <a:pPr marL="0" indent="0">
              <a:buNone/>
            </a:pPr>
            <a:r>
              <a:rPr lang="en-GB" sz="2000" b="1" i="1" dirty="0">
                <a:latin typeface="Footlight MT Light" panose="0204060206030A020304" pitchFamily="18" charset="0"/>
              </a:rPr>
              <a:t> </a:t>
            </a:r>
          </a:p>
        </p:txBody>
      </p:sp>
      <p:sp>
        <p:nvSpPr>
          <p:cNvPr id="4" name="Rectangle 3">
            <a:extLst>
              <a:ext uri="{FF2B5EF4-FFF2-40B4-BE49-F238E27FC236}">
                <a16:creationId xmlns:a16="http://schemas.microsoft.com/office/drawing/2014/main" id="{988995AC-301B-4A0A-9E61-54822BA9B469}"/>
              </a:ext>
            </a:extLst>
          </p:cNvPr>
          <p:cNvSpPr/>
          <p:nvPr/>
        </p:nvSpPr>
        <p:spPr>
          <a:xfrm>
            <a:off x="1344304" y="9055234"/>
            <a:ext cx="4483290" cy="523220"/>
          </a:xfrm>
          <a:prstGeom prst="rect">
            <a:avLst/>
          </a:prstGeom>
        </p:spPr>
        <p:txBody>
          <a:bodyPr wrap="square">
            <a:spAutoFit/>
          </a:bodyPr>
          <a:lstStyle/>
          <a:p>
            <a:pPr algn="ctr"/>
            <a:r>
              <a:rPr lang="en-GB" sz="1400" i="1" dirty="0">
                <a:solidFill>
                  <a:srgbClr val="C00000"/>
                </a:solidFill>
                <a:latin typeface="Footlight MT Light" panose="0204060206030A020304" pitchFamily="18" charset="0"/>
              </a:rPr>
              <a:t>Happy are the people the Lord has chosen as his own. </a:t>
            </a:r>
          </a:p>
          <a:p>
            <a:pPr algn="ctr"/>
            <a:r>
              <a:rPr lang="en-GB" sz="1400" i="1" dirty="0">
                <a:solidFill>
                  <a:srgbClr val="C00000"/>
                </a:solidFill>
                <a:latin typeface="Footlight MT Light" panose="0204060206030A020304" pitchFamily="18" charset="0"/>
              </a:rPr>
              <a:t>Psalm 32 </a:t>
            </a:r>
            <a:endParaRPr lang="en-GB" sz="1400" dirty="0">
              <a:solidFill>
                <a:srgbClr val="C00000"/>
              </a:solidFill>
              <a:latin typeface="Footlight MT Light" panose="0204060206030A020304" pitchFamily="18" charset="0"/>
            </a:endParaRPr>
          </a:p>
        </p:txBody>
      </p:sp>
      <p:pic>
        <p:nvPicPr>
          <p:cNvPr id="4098" name="ymail_attachmentId8366dd22-869e-4414-968f-ab1bc50cee0f" descr="8366dd22-869e-4414-968f-ab1bc50cee0f">
            <a:extLst>
              <a:ext uri="{FF2B5EF4-FFF2-40B4-BE49-F238E27FC236}">
                <a16:creationId xmlns:a16="http://schemas.microsoft.com/office/drawing/2014/main" id="{86BF42A3-5442-43B2-8082-72CDDD117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703" y="5267763"/>
            <a:ext cx="4784481" cy="3545335"/>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987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8F19E-A2BF-4764-88B3-A111B6B63046}"/>
              </a:ext>
            </a:extLst>
          </p:cNvPr>
          <p:cNvSpPr>
            <a:spLocks noGrp="1"/>
          </p:cNvSpPr>
          <p:nvPr>
            <p:ph idx="1"/>
          </p:nvPr>
        </p:nvSpPr>
        <p:spPr>
          <a:xfrm>
            <a:off x="330200" y="327546"/>
            <a:ext cx="6056313" cy="9250908"/>
          </a:xfrm>
        </p:spPr>
        <p:txBody>
          <a:bodyPr>
            <a:noAutofit/>
          </a:bodyPr>
          <a:lstStyle/>
          <a:p>
            <a:pPr marL="0" indent="0" algn="ctr">
              <a:buNone/>
            </a:pPr>
            <a:r>
              <a:rPr lang="en-GB" sz="3200" b="1" i="1" dirty="0">
                <a:solidFill>
                  <a:srgbClr val="339933"/>
                </a:solidFill>
                <a:latin typeface="Footlight MT Light" panose="0204060206030A020304" pitchFamily="18" charset="0"/>
              </a:rPr>
              <a:t>Connect with us </a:t>
            </a:r>
          </a:p>
          <a:p>
            <a:pPr marL="0" indent="0" algn="ctr">
              <a:buNone/>
            </a:pPr>
            <a:endParaRPr lang="en-GB" sz="3200" b="1" i="1" dirty="0">
              <a:solidFill>
                <a:srgbClr val="339933"/>
              </a:solidFill>
              <a:latin typeface="Footlight MT Light" panose="0204060206030A020304" pitchFamily="18" charset="0"/>
            </a:endParaRPr>
          </a:p>
          <a:p>
            <a:pPr marL="0" indent="0">
              <a:buNone/>
            </a:pPr>
            <a:r>
              <a:rPr lang="en-GB" sz="1800" b="1" dirty="0">
                <a:latin typeface="Footlight MT Light" panose="0204060206030A020304" pitchFamily="18" charset="0"/>
              </a:rPr>
              <a:t>We are glad that you joined us today. Please take this opportunity to tell us more about yourself so that we can make you feel welcome</a:t>
            </a:r>
            <a:r>
              <a:rPr lang="en-GB" sz="2000" b="1" dirty="0">
                <a:latin typeface="Footlight MT Light" panose="0204060206030A020304" pitchFamily="18" charset="0"/>
              </a:rPr>
              <a:t>. </a:t>
            </a:r>
          </a:p>
          <a:p>
            <a:pPr marL="0" indent="0">
              <a:buNone/>
            </a:pPr>
            <a:r>
              <a:rPr lang="en-GB" sz="1800" b="1" dirty="0">
                <a:latin typeface="Footlight MT Light" panose="0204060206030A020304" pitchFamily="18" charset="0"/>
              </a:rPr>
              <a:t>Name: </a:t>
            </a:r>
          </a:p>
          <a:p>
            <a:pPr marL="0" indent="0">
              <a:buNone/>
            </a:pPr>
            <a:r>
              <a:rPr lang="en-GB" sz="1800" b="1" dirty="0">
                <a:latin typeface="Footlight MT Light" panose="0204060206030A020304" pitchFamily="18" charset="0"/>
              </a:rPr>
              <a:t>Address: </a:t>
            </a:r>
          </a:p>
          <a:p>
            <a:pPr marL="0" indent="0">
              <a:buNone/>
            </a:pPr>
            <a:r>
              <a:rPr lang="en-GB" sz="1800" b="1" dirty="0">
                <a:latin typeface="Footlight MT Light" panose="0204060206030A020304" pitchFamily="18" charset="0"/>
              </a:rPr>
              <a:t>Telephone number: </a:t>
            </a:r>
          </a:p>
          <a:p>
            <a:pPr marL="0" indent="0">
              <a:buNone/>
            </a:pPr>
            <a:r>
              <a:rPr lang="en-GB" sz="1800" b="1" dirty="0">
                <a:latin typeface="Footlight MT Light" panose="0204060206030A020304" pitchFamily="18" charset="0"/>
              </a:rPr>
              <a:t>Email: </a:t>
            </a:r>
          </a:p>
          <a:p>
            <a:pPr marL="0" indent="0">
              <a:buNone/>
            </a:pPr>
            <a:r>
              <a:rPr lang="en-GB" sz="1800" b="1" dirty="0">
                <a:latin typeface="Footlight MT Light" panose="0204060206030A020304" pitchFamily="18" charset="0"/>
              </a:rPr>
              <a:t>Please indicate if you are happy to be contacted </a:t>
            </a:r>
            <a:r>
              <a:rPr lang="en-GB" sz="1800" b="1">
                <a:latin typeface="Footlight MT Light" panose="0204060206030A020304" pitchFamily="18" charset="0"/>
              </a:rPr>
              <a:t>:-   Yes/No</a:t>
            </a:r>
            <a:endParaRPr lang="en-GB" sz="1800" b="1" dirty="0">
              <a:latin typeface="Footlight MT Light" panose="0204060206030A020304" pitchFamily="18" charset="0"/>
            </a:endParaRPr>
          </a:p>
          <a:p>
            <a:pPr marL="0" indent="0">
              <a:buNone/>
            </a:pPr>
            <a:r>
              <a:rPr lang="en-GB" sz="1800" b="1" dirty="0">
                <a:latin typeface="Footlight MT Light" panose="0204060206030A020304" pitchFamily="18" charset="0"/>
              </a:rPr>
              <a:t>We occasionally record services and or take photos which we use on our website or on our Facebook page. Please tell us if you are happy to be included.</a:t>
            </a:r>
          </a:p>
          <a:p>
            <a:pPr marL="0" indent="0">
              <a:buNone/>
            </a:pPr>
            <a:r>
              <a:rPr lang="en-GB" sz="1800" b="1" dirty="0">
                <a:latin typeface="Footlight MT Light" panose="0204060206030A020304" pitchFamily="18" charset="0"/>
              </a:rPr>
              <a:t>Yes/No</a:t>
            </a:r>
          </a:p>
          <a:p>
            <a:pPr marL="0" indent="0">
              <a:buNone/>
            </a:pPr>
            <a:r>
              <a:rPr lang="en-GB" sz="1800" b="1" dirty="0">
                <a:latin typeface="Footlight MT Light" panose="0204060206030A020304" pitchFamily="18" charset="0"/>
              </a:rPr>
              <a:t>Tell us more about yourself: </a:t>
            </a:r>
          </a:p>
          <a:p>
            <a:pPr marL="0" indent="0">
              <a:buNone/>
            </a:pPr>
            <a:r>
              <a:rPr lang="en-GB" sz="1800" b="1" i="1" dirty="0">
                <a:latin typeface="Footlight MT Light" panose="0204060206030A020304" pitchFamily="18" charset="0"/>
              </a:rPr>
              <a:t>_________________________________________________________________________________________________________________________________________________________</a:t>
            </a:r>
          </a:p>
          <a:p>
            <a:pPr marL="0" indent="0">
              <a:buNone/>
            </a:pPr>
            <a:endParaRPr lang="en-GB" sz="1800" b="1"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endParaRPr lang="en-GB" sz="1400" dirty="0">
              <a:latin typeface="Footlight MT Light" panose="0204060206030A020304" pitchFamily="18" charset="0"/>
            </a:endParaRPr>
          </a:p>
          <a:p>
            <a:pPr marL="0" indent="0">
              <a:buNone/>
            </a:pPr>
            <a:r>
              <a:rPr lang="en-GB" sz="1400" dirty="0">
                <a:latin typeface="Footlight MT Light" panose="0204060206030A020304" pitchFamily="18" charset="0"/>
              </a:rPr>
              <a:t>Your privacy is important to us and you can find out more about how we use your personal data by reading our Privacy Notice which you can find at salfordschurch.org or please ask for a paper copy.</a:t>
            </a:r>
          </a:p>
          <a:p>
            <a:pPr marL="0" indent="0">
              <a:buNone/>
            </a:pPr>
            <a:r>
              <a:rPr lang="en-GB" sz="1800" b="1" dirty="0">
                <a:latin typeface="Footlight MT Light" panose="0204060206030A020304" pitchFamily="18" charset="0"/>
              </a:rPr>
              <a:t> </a:t>
            </a:r>
            <a:endParaRPr lang="en-GB" sz="1800" b="1" i="1" dirty="0">
              <a:latin typeface="Footlight MT Light" panose="0204060206030A020304" pitchFamily="18" charset="0"/>
            </a:endParaRPr>
          </a:p>
          <a:p>
            <a:pPr marL="0" indent="0">
              <a:buNone/>
            </a:pPr>
            <a:r>
              <a:rPr lang="en-GB" sz="2000" b="1" i="1" dirty="0">
                <a:latin typeface="Footlight MT Light" panose="0204060206030A020304" pitchFamily="18" charset="0"/>
              </a:rPr>
              <a:t> </a:t>
            </a:r>
          </a:p>
          <a:p>
            <a:pPr marL="0" indent="0">
              <a:buNone/>
            </a:pPr>
            <a:endParaRPr lang="en-GB" sz="2000" b="1" i="1" dirty="0">
              <a:latin typeface="Footlight MT Light" panose="0204060206030A020304" pitchFamily="18" charset="0"/>
            </a:endParaRPr>
          </a:p>
          <a:p>
            <a:pPr marL="0" indent="0">
              <a:buNone/>
            </a:pPr>
            <a:endParaRPr lang="en-GB" sz="2000" b="1" i="1" dirty="0">
              <a:latin typeface="Footlight MT Light" panose="0204060206030A020304" pitchFamily="18" charset="0"/>
            </a:endParaRPr>
          </a:p>
        </p:txBody>
      </p:sp>
      <p:sp>
        <p:nvSpPr>
          <p:cNvPr id="4" name="Rectangle 3">
            <a:extLst>
              <a:ext uri="{FF2B5EF4-FFF2-40B4-BE49-F238E27FC236}">
                <a16:creationId xmlns:a16="http://schemas.microsoft.com/office/drawing/2014/main" id="{988995AC-301B-4A0A-9E61-54822BA9B469}"/>
              </a:ext>
            </a:extLst>
          </p:cNvPr>
          <p:cNvSpPr/>
          <p:nvPr/>
        </p:nvSpPr>
        <p:spPr>
          <a:xfrm>
            <a:off x="1344303" y="9270677"/>
            <a:ext cx="4483290" cy="307777"/>
          </a:xfrm>
          <a:prstGeom prst="rect">
            <a:avLst/>
          </a:prstGeom>
        </p:spPr>
        <p:txBody>
          <a:bodyPr wrap="square">
            <a:spAutoFit/>
          </a:bodyPr>
          <a:lstStyle/>
          <a:p>
            <a:pPr algn="ctr"/>
            <a:r>
              <a:rPr lang="en-GB" sz="1400" i="1" dirty="0">
                <a:solidFill>
                  <a:srgbClr val="C00000"/>
                </a:solidFill>
                <a:latin typeface="Footlight MT Light" panose="0204060206030A020304" pitchFamily="18" charset="0"/>
              </a:rPr>
              <a:t>Christ is counting on us, we are counting on him.</a:t>
            </a:r>
            <a:endParaRPr lang="en-GB" sz="1400" dirty="0">
              <a:solidFill>
                <a:srgbClr val="C00000"/>
              </a:solidFill>
              <a:latin typeface="Footlight MT Light" panose="0204060206030A020304" pitchFamily="18" charset="0"/>
            </a:endParaRPr>
          </a:p>
        </p:txBody>
      </p:sp>
      <p:pic>
        <p:nvPicPr>
          <p:cNvPr id="1026" name="Picture 2" descr="Migration, Integration, Migrants, Merge">
            <a:extLst>
              <a:ext uri="{FF2B5EF4-FFF2-40B4-BE49-F238E27FC236}">
                <a16:creationId xmlns:a16="http://schemas.microsoft.com/office/drawing/2014/main" id="{49C4F392-AB1E-47D0-A24C-123B593E6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925" y="6673166"/>
            <a:ext cx="2790150" cy="1570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4219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242</TotalTime>
  <Words>569</Words>
  <Application>Microsoft Office PowerPoint</Application>
  <PresentationFormat>A4 Paper (210x297 mm)</PresentationFormat>
  <Paragraphs>81</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Footlight MT Light</vt:lpstr>
      <vt:lpstr>Wingdings</vt:lpstr>
      <vt:lpstr>Office Theme</vt:lpstr>
      <vt:lpstr>WELCOME Thank you for joining us today at  Christ The King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Wedding  at  Christ The King Salfords</dc:title>
  <dc:creator>Vernia Mengot</dc:creator>
  <cp:lastModifiedBy>Sian McIntosh</cp:lastModifiedBy>
  <cp:revision>22</cp:revision>
  <dcterms:created xsi:type="dcterms:W3CDTF">2022-07-11T16:42:42Z</dcterms:created>
  <dcterms:modified xsi:type="dcterms:W3CDTF">2026-06-27T14:33:11Z</dcterms:modified>
</cp:coreProperties>
</file>